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8F6"/>
    <a:srgbClr val="CDE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94329"/>
            <a:ext cx="12192000" cy="4078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73272"/>
            <a:ext cx="12192000" cy="1084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2953"/>
            <a:ext cx="9144000" cy="2109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3718"/>
            <a:ext cx="9144000" cy="815788"/>
          </a:xfrm>
        </p:spPr>
        <p:txBody>
          <a:bodyPr/>
          <a:lstStyle>
            <a:lvl1pPr marL="0" indent="0" algn="ctr">
              <a:buNone/>
              <a:defRPr lang="en-US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2"/>
          <a:stretch/>
        </p:blipFill>
        <p:spPr>
          <a:xfrm>
            <a:off x="0" y="-9141"/>
            <a:ext cx="12192000" cy="170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4" y="-9141"/>
            <a:ext cx="117017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93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09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38200" y="2357718"/>
            <a:ext cx="10515600" cy="3048000"/>
          </a:xfrm>
          <a:prstGeom prst="snip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831850" y="2357718"/>
            <a:ext cx="10515600" cy="3048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8" y="2357719"/>
            <a:ext cx="10040472" cy="3048000"/>
          </a:xfr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4" y="-9141"/>
            <a:ext cx="117017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7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genres" TargetMode="External"/><Relationship Id="rId2" Type="http://schemas.openxmlformats.org/officeDocument/2006/relationships/hyperlink" Target="https://www.nytimes.com/books/best-seller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reedsy.com/book-cover-idea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iscoveroregon/43329983000" TargetMode="External"/><Relationship Id="rId2" Type="http://schemas.openxmlformats.org/officeDocument/2006/relationships/hyperlink" Target="https://commons.wikimedia.org/wiki/File:DILLON_FALLS,_DESCHUTES_RIVER-DESCHUTES_NATIONAL_FORE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teelhead_Falls_on_the_Deschutes_River_(22015049076).jpg" TargetMode="External"/><Relationship Id="rId5" Type="http://schemas.openxmlformats.org/officeDocument/2006/relationships/hyperlink" Target="https://pixabay.com/photos/tumalo-falls-hiking-deschutes-river-808444/" TargetMode="External"/><Relationship Id="rId4" Type="http://schemas.openxmlformats.org/officeDocument/2006/relationships/hyperlink" Target="https://commons.wikimedia.org/wiki/File:Deschutes_River_near_Redmond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xrhP8wOg_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rFE9H3bpqQ" TargetMode="External"/><Relationship Id="rId2" Type="http://schemas.openxmlformats.org/officeDocument/2006/relationships/hyperlink" Target="https://youtu.be/H5sQNu6D8K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rb.com/bookwright" TargetMode="External"/><Relationship Id="rId2" Type="http://schemas.openxmlformats.org/officeDocument/2006/relationships/hyperlink" Target="https://kdp.amazon.com/en_US/help/topic/G2011135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nect.lulu.com/en/discussion/33504/how-to-create-a-book-cover-using-the-new-lulu-cover-wizard" TargetMode="External"/><Relationship Id="rId4" Type="http://schemas.openxmlformats.org/officeDocument/2006/relationships/hyperlink" Target="https://www.canva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obowritinglife.zendesk.com/hc/en-us/articles/115001217308-Cover-Image-Tips" TargetMode="External"/><Relationship Id="rId3" Type="http://schemas.openxmlformats.org/officeDocument/2006/relationships/hyperlink" Target="https://help.barnesandnoble.com/app/answers/detail/a_id/4062/~/b&amp;n-press:-formatting-guidelines" TargetMode="External"/><Relationship Id="rId7" Type="http://schemas.openxmlformats.org/officeDocument/2006/relationships/hyperlink" Target="https://www.ingramspark.com/blog/file-requirements-for-ebooks" TargetMode="External"/><Relationship Id="rId2" Type="http://schemas.openxmlformats.org/officeDocument/2006/relationships/hyperlink" Target="https://kdp.amazon.com/en_US/help/topic/G20064569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tunesconnect.apple.com/docs/iTunesConnect_PublisherUserGuide.pdf" TargetMode="External"/><Relationship Id="rId5" Type="http://schemas.openxmlformats.org/officeDocument/2006/relationships/hyperlink" Target="https://www.draft2digital.com/steps/" TargetMode="External"/><Relationship Id="rId10" Type="http://schemas.openxmlformats.org/officeDocument/2006/relationships/hyperlink" Target="https://www.smashwords.com/extreader/read/52/80/smashwords-style-guide/-,Georiga" TargetMode="External"/><Relationship Id="rId4" Type="http://schemas.openxmlformats.org/officeDocument/2006/relationships/hyperlink" Target="https://www.bookbaby.com/ebook-conversion-tips/" TargetMode="External"/><Relationship Id="rId9" Type="http://schemas.openxmlformats.org/officeDocument/2006/relationships/hyperlink" Target="https://connect.lulu.com/en/discussion/347628/image-dimensions-for-uploading-an-image-for-ebook-cove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788920"/>
            <a:ext cx="10096500" cy="17228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Self-Publishing Basics</a:t>
            </a:r>
            <a:r>
              <a:rPr lang="en-US" sz="18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cap="none" dirty="0">
                <a:latin typeface="Goudy Old Style" panose="02020502050305020303" pitchFamily="18" charset="0"/>
              </a:rPr>
              <a:t>Lesson 3</a:t>
            </a:r>
            <a:br>
              <a:rPr lang="en-US" sz="4000" b="1" cap="none" dirty="0">
                <a:latin typeface="Goudy Old Style" panose="02020502050305020303" pitchFamily="18" charset="0"/>
              </a:rPr>
            </a:br>
            <a:r>
              <a:rPr lang="en-US" sz="4000" cap="none" dirty="0">
                <a:latin typeface="Goudy Old Style" panose="02020502050305020303" pitchFamily="18" charset="0"/>
              </a:rPr>
              <a:t>Designing Book </a:t>
            </a:r>
            <a:r>
              <a:rPr lang="en-US" sz="4000" cap="none" dirty="0" smtClean="0">
                <a:latin typeface="Goudy Old Style" panose="02020502050305020303" pitchFamily="18" charset="0"/>
              </a:rPr>
              <a:t>Covers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7461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Tamara Marnell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Central Oregon Community College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Continuing 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5883497"/>
            <a:ext cx="2714248" cy="85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76" y="6079284"/>
            <a:ext cx="838200" cy="29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0888" y="5987385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course material by Tamara Marnell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5458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overs </a:t>
            </a:r>
            <a:r>
              <a:rPr lang="en-US" dirty="0"/>
              <a:t>need to look good in print, </a:t>
            </a:r>
            <a:r>
              <a:rPr lang="en-US" dirty="0" smtClean="0"/>
              <a:t>on </a:t>
            </a:r>
            <a:r>
              <a:rPr lang="en-US" dirty="0"/>
              <a:t>smartphones, and </a:t>
            </a:r>
            <a:r>
              <a:rPr lang="en-US" dirty="0" smtClean="0"/>
              <a:t>in </a:t>
            </a:r>
            <a:r>
              <a:rPr lang="en-US" dirty="0"/>
              <a:t>thumbnails.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600606"/>
            <a:ext cx="2540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Professional covers have simple designs: large text and one central </a:t>
            </a:r>
            <a:r>
              <a:rPr lang="en-US" dirty="0" smtClean="0"/>
              <a:t>image.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7" y="2531110"/>
            <a:ext cx="2539682" cy="40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23" y="2531110"/>
            <a:ext cx="253968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First, research current trends in cover designs for your genre. You can look at the </a:t>
            </a:r>
            <a:r>
              <a:rPr lang="en-US" sz="2400" dirty="0">
                <a:hlinkClick r:id="rId2"/>
              </a:rPr>
              <a:t>New York Times Bestseller</a:t>
            </a:r>
            <a:r>
              <a:rPr lang="en-US" sz="2400" dirty="0"/>
              <a:t> lists, genres in </a:t>
            </a:r>
            <a:r>
              <a:rPr lang="en-US" sz="2400" dirty="0">
                <a:hlinkClick r:id="rId3"/>
              </a:rPr>
              <a:t>Goodreads</a:t>
            </a:r>
            <a:r>
              <a:rPr lang="en-US" sz="2400" dirty="0"/>
              <a:t>, or this 2018 article of </a:t>
            </a:r>
            <a:r>
              <a:rPr lang="en-US" sz="2400" dirty="0">
                <a:hlinkClick r:id="rId4"/>
              </a:rPr>
              <a:t>Book Cover Ideas</a:t>
            </a:r>
            <a:r>
              <a:rPr lang="en-US" sz="2400" dirty="0"/>
              <a:t>. Save links to books with covers you'd like to emulate: the ones that catch your eye and invite you to click them for more information.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Next, brainstorm ideas for your own design.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What single strong image represents your book?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What mood should the design evoke? (Playful? Epic? Tragic? Cozy?)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What character should the typography have? (Formal or informal? Blocky or loopy? Traditional or modern?)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Finally</a:t>
            </a:r>
            <a:r>
              <a:rPr lang="en-US" sz="2400" dirty="0"/>
              <a:t>, sketch out your composition, or describe it in notes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Design Your Cover</a:t>
            </a:r>
          </a:p>
        </p:txBody>
      </p:sp>
    </p:spTree>
    <p:extLst>
      <p:ext uri="{BB962C8B-B14F-4D97-AF65-F5344CB8AC3E}">
        <p14:creationId xmlns:p14="http://schemas.microsoft.com/office/powerpoint/2010/main" val="33181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and Fonts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All images, fonts, and other intellectual property (IP) are under copyright with all rights reserved, unless they are…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Public Domain Images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Works created by the U.S. Government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Works with expired copyrights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Works dedicated to the public domain by the copyright holders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Openly Licensed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U</a:t>
            </a:r>
            <a:r>
              <a:rPr lang="en-US" sz="1600" dirty="0" smtClean="0"/>
              <a:t>nder copyright, but the copyright holders have given the public permission to use the works in specific ways.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Examples: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Open-source software under GNU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Fonts under the SIL Open Font License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Art with Creative Commons (CC) licenses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person in a photograph is identifiable, they have the right to decide whether and how the image can be used commercially.</a:t>
            </a:r>
          </a:p>
          <a:p>
            <a:r>
              <a:rPr lang="en-US" smtClean="0"/>
              <a:t>Professional photographers ask models to sign release forms in advance.</a:t>
            </a:r>
          </a:p>
          <a:p>
            <a:r>
              <a:rPr lang="en-US" smtClean="0"/>
              <a:t>Reputable stock photo websites require model releases with all image submissions.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Stock Photos</a:t>
            </a:r>
          </a:p>
          <a:p>
            <a:pPr lvl="1"/>
            <a:r>
              <a:rPr lang="en-US" dirty="0"/>
              <a:t>Even the biggest companies rely on stock photos for cover designs.</a:t>
            </a:r>
          </a:p>
          <a:p>
            <a:pPr lvl="1"/>
            <a:r>
              <a:rPr lang="en-US" dirty="0"/>
              <a:t>Royalty-free photos are available for purchase from about $50 to $500 or more.</a:t>
            </a:r>
          </a:p>
          <a:p>
            <a:pPr lvl="1"/>
            <a:r>
              <a:rPr lang="en-US" dirty="0"/>
              <a:t>Popular websites include…</a:t>
            </a:r>
          </a:p>
          <a:p>
            <a:pPr lvl="2"/>
            <a:r>
              <a:rPr lang="en-US" dirty="0"/>
              <a:t>Getty Images</a:t>
            </a:r>
          </a:p>
          <a:p>
            <a:pPr lvl="2"/>
            <a:r>
              <a:rPr lang="en-US" dirty="0" err="1"/>
              <a:t>iStock</a:t>
            </a:r>
            <a:endParaRPr lang="en-US" dirty="0"/>
          </a:p>
          <a:p>
            <a:pPr lvl="2"/>
            <a:r>
              <a:rPr lang="en-US" dirty="0"/>
              <a:t>Adobe Stock</a:t>
            </a:r>
          </a:p>
          <a:p>
            <a:pPr lvl="2"/>
            <a:r>
              <a:rPr lang="en-US" dirty="0" err="1"/>
              <a:t>Shutterstock</a:t>
            </a:r>
            <a:endParaRPr lang="en-US" dirty="0"/>
          </a:p>
          <a:p>
            <a:r>
              <a:rPr lang="en-US" dirty="0"/>
              <a:t>Public Domain and Creative Commons</a:t>
            </a:r>
          </a:p>
          <a:p>
            <a:pPr lvl="1"/>
            <a:r>
              <a:rPr lang="en-US" dirty="0"/>
              <a:t>Use Google Images to search for pictures labeled for reuse.</a:t>
            </a:r>
          </a:p>
          <a:p>
            <a:pPr lvl="1"/>
            <a:r>
              <a:rPr lang="en-US" dirty="0"/>
              <a:t>Always read the license details on the original website.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Images</a:t>
            </a:r>
          </a:p>
        </p:txBody>
      </p:sp>
    </p:spTree>
    <p:extLst>
      <p:ext uri="{BB962C8B-B14F-4D97-AF65-F5344CB8AC3E}">
        <p14:creationId xmlns:p14="http://schemas.microsoft.com/office/powerpoint/2010/main" val="5948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following images come up in a Google Images search for “Deschutes River” with the “Labeled for reuse” filter applied.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Which can be used on a book cover? Which require attribution?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Dillon Falls, Deschutes River - Deschutes National Forest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A calm fall afternoon beside the Deschutes River in </a:t>
            </a:r>
            <a:r>
              <a:rPr lang="en-US" dirty="0" err="1">
                <a:hlinkClick r:id="rId3"/>
              </a:rPr>
              <a:t>LaPine</a:t>
            </a:r>
            <a:r>
              <a:rPr lang="en-US" dirty="0">
                <a:hlinkClick r:id="rId3"/>
              </a:rPr>
              <a:t> State Park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Deschutes River Near Redmond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hlinkClick r:id="rId5"/>
              </a:rPr>
              <a:t>Tumalo</a:t>
            </a:r>
            <a:r>
              <a:rPr lang="en-US" dirty="0">
                <a:hlinkClick r:id="rId5"/>
              </a:rPr>
              <a:t> Falls Hiking: Deschutes River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/>
              </a:rPr>
              <a:t>Steelhead Falls on the Deschutes River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Licenses</a:t>
            </a:r>
          </a:p>
        </p:txBody>
      </p:sp>
    </p:spTree>
    <p:extLst>
      <p:ext uri="{BB962C8B-B14F-4D97-AF65-F5344CB8AC3E}">
        <p14:creationId xmlns:p14="http://schemas.microsoft.com/office/powerpoint/2010/main" val="15299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0197" cy="4351338"/>
          </a:xfrm>
        </p:spPr>
        <p:txBody>
          <a:bodyPr/>
          <a:lstStyle/>
          <a:p>
            <a:r>
              <a:rPr lang="en-US" dirty="0" smtClean="0"/>
              <a:t>Bad actors can copy images from one website to another and claim ownership.</a:t>
            </a:r>
          </a:p>
          <a:p>
            <a:r>
              <a:rPr lang="en-US" dirty="0" smtClean="0"/>
              <a:t>To double-check that an image is truly free to use, use Google’s “Search by image” feature.</a:t>
            </a:r>
          </a:p>
          <a:p>
            <a:r>
              <a:rPr lang="en-US" dirty="0" smtClean="0"/>
              <a:t>There will always be some risk to using art you find on the Internet.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Double-Checking Ownership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97" y="1709929"/>
            <a:ext cx="3617185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Covers can </a:t>
            </a:r>
            <a:r>
              <a:rPr lang="en-US" dirty="0"/>
              <a:t>use typography and colors alone to communicate the genre and tone of a book.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Typographical Covers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52" y="2894584"/>
            <a:ext cx="25400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04" y="2894584"/>
            <a:ext cx="2540000" cy="35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56" y="2894584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 book covers for use in print and eBook publications.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Use publisher-provided templates or specifications in Photoshop to design covers.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Produce (a) JPG files for use in eBooks and (b) flattened PDF files with correct color profiles for printing.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2602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readable fonts that aren’t too common.</a:t>
            </a:r>
          </a:p>
          <a:p>
            <a:pPr lvl="1"/>
            <a:r>
              <a:rPr lang="en-US" dirty="0"/>
              <a:t>Times New Roman, Calibri, Comic Sans etc. have cultural “baggage.”</a:t>
            </a:r>
          </a:p>
          <a:p>
            <a:r>
              <a:rPr lang="en-US" dirty="0"/>
              <a:t>Many websites offer libraries of custom fonts.</a:t>
            </a:r>
          </a:p>
          <a:p>
            <a:pPr lvl="1"/>
            <a:r>
              <a:rPr lang="en-US" dirty="0"/>
              <a:t>Google Fonts</a:t>
            </a:r>
          </a:p>
          <a:p>
            <a:pPr lvl="1"/>
            <a:r>
              <a:rPr lang="en-US" dirty="0"/>
              <a:t>Font Squirrel</a:t>
            </a:r>
          </a:p>
          <a:p>
            <a:r>
              <a:rPr lang="en-US" dirty="0"/>
              <a:t>Read licenses to check whether a font can be used for commercial projects.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Fonts</a:t>
            </a:r>
          </a:p>
        </p:txBody>
      </p:sp>
    </p:spTree>
    <p:extLst>
      <p:ext uri="{BB962C8B-B14F-4D97-AF65-F5344CB8AC3E}">
        <p14:creationId xmlns:p14="http://schemas.microsoft.com/office/powerpoint/2010/main" val="18929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the composition you prepared in the previous activity, search for stock images and fonts you can use to build the design.</a:t>
            </a:r>
          </a:p>
          <a:p>
            <a:pPr marL="0" indent="0">
              <a:buNone/>
            </a:pPr>
            <a:r>
              <a:rPr lang="en-US" dirty="0" smtClean="0"/>
              <a:t>Reminders:</a:t>
            </a:r>
          </a:p>
          <a:p>
            <a:r>
              <a:rPr lang="en-US" dirty="0" smtClean="0"/>
              <a:t>Always read licenses.</a:t>
            </a:r>
          </a:p>
          <a:p>
            <a:r>
              <a:rPr lang="en-US" dirty="0" smtClean="0"/>
              <a:t>Before using an image of a person, make sure there's a signed model release form.</a:t>
            </a:r>
          </a:p>
          <a:p>
            <a:r>
              <a:rPr lang="en-US" dirty="0" smtClean="0"/>
              <a:t>Verify the ownership of works as thoroughly as you can. There are dishonest people on the web!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Activity: Gather Your Cover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Cover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12E22-566E-4AB6-B6AE-8959F21E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Technically, it's possible to build your cover using Microsoft Word.</a:t>
            </a:r>
          </a:p>
          <a:p>
            <a:pPr lvl="1"/>
            <a:r>
              <a:rPr lang="en-US" dirty="0"/>
              <a:t>Example tutorial: </a:t>
            </a:r>
            <a:r>
              <a:rPr lang="en-US" dirty="0">
                <a:hlinkClick r:id="rId2"/>
              </a:rPr>
              <a:t>How to Make Your Own Book Cover Using MS Word </a:t>
            </a:r>
            <a:endParaRPr lang="en-US" dirty="0"/>
          </a:p>
          <a:p>
            <a:r>
              <a:rPr lang="en-US" dirty="0"/>
              <a:t>However, Word is called </a:t>
            </a:r>
            <a:r>
              <a:rPr lang="en-US" i="1" dirty="0"/>
              <a:t>Word,</a:t>
            </a:r>
            <a:r>
              <a:rPr lang="en-US" dirty="0"/>
              <a:t> not </a:t>
            </a:r>
            <a:r>
              <a:rPr lang="en-US" i="1" dirty="0"/>
              <a:t>Art!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Moving objects is difficult, especially when you layer them. </a:t>
            </a:r>
          </a:p>
          <a:p>
            <a:pPr lvl="1"/>
            <a:r>
              <a:rPr lang="en-US" dirty="0"/>
              <a:t>You can't easily see and control the exact sizes, colors, and positions of objects.</a:t>
            </a:r>
          </a:p>
          <a:p>
            <a:pPr lvl="1"/>
            <a:r>
              <a:rPr lang="en-US" dirty="0"/>
              <a:t>Documents can be exported as PDFs only.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01778-FDF5-4C7E-9115-BB41556D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375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AB24E-0ADE-4C37-8C4A-B7CE4FDD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Subscription service through Adobe Creative Cloud costs $20-30 per month. Open-source alternatives like GIMP have similar features.</a:t>
            </a:r>
          </a:p>
          <a:p>
            <a:r>
              <a:rPr lang="en-US" smtClean="0"/>
              <a:t>COCC Library has two computers with Photoshop available to all community members.</a:t>
            </a:r>
          </a:p>
          <a:p>
            <a:r>
              <a:rPr lang="en-US" smtClean="0"/>
              <a:t>Photoshop tutorials are readily available on the web.</a:t>
            </a:r>
          </a:p>
          <a:p>
            <a:pPr lvl="1"/>
            <a:r>
              <a:rPr lang="en-US" smtClean="0">
                <a:hlinkClick r:id="rId2"/>
              </a:rPr>
              <a:t>The Basics of Photoshop </a:t>
            </a:r>
            <a:endParaRPr lang="en-US" smtClean="0"/>
          </a:p>
          <a:p>
            <a:pPr lvl="1"/>
            <a:r>
              <a:rPr lang="en-US" smtClean="0">
                <a:hlinkClick r:id="rId3"/>
              </a:rPr>
              <a:t>How to Make a Paperback Book Cover in Photoshop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B2F90-C85B-4795-934B-935117C7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Adobe Photoshop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C09-6105-48BB-85AA-816896E3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can build covers automatically from templates.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hlinkClick r:id="rId2"/>
              </a:rPr>
              <a:t>Amazon Cover Creator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Blurb </a:t>
            </a:r>
            <a:r>
              <a:rPr lang="en-US" dirty="0" err="1">
                <a:hlinkClick r:id="rId3"/>
              </a:rPr>
              <a:t>BookWright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Canva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Lulu Cover Wizard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600BA-3DC7-4061-89B7-556AA4A4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Platform Tools</a:t>
            </a:r>
          </a:p>
        </p:txBody>
      </p:sp>
    </p:spTree>
    <p:extLst>
      <p:ext uri="{BB962C8B-B14F-4D97-AF65-F5344CB8AC3E}">
        <p14:creationId xmlns:p14="http://schemas.microsoft.com/office/powerpoint/2010/main" val="40092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9DD3-724D-4A0D-A926-8A38EE421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print, export a PDF in CMYK color mode.</a:t>
            </a:r>
          </a:p>
          <a:p>
            <a:pPr lvl="1"/>
            <a:r>
              <a:rPr lang="en-US" dirty="0"/>
              <a:t>Flatten all layers before exporting.</a:t>
            </a:r>
          </a:p>
          <a:p>
            <a:r>
              <a:rPr lang="en-US" dirty="0"/>
              <a:t>For eBooks, save a JPG or PNG in RGB color mode.</a:t>
            </a:r>
          </a:p>
          <a:p>
            <a:pPr lvl="1"/>
            <a:r>
              <a:rPr lang="en-US" dirty="0"/>
              <a:t>Crop the image to show the front cover only.</a:t>
            </a:r>
          </a:p>
          <a:p>
            <a:pPr lvl="1"/>
            <a:r>
              <a:rPr lang="en-US" dirty="0"/>
              <a:t>Save the image in the highest quality you can without exceeding 2 MB or so.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B3659-B395-4776-85C2-A93CCDF7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Cover Files</a:t>
            </a:r>
          </a:p>
        </p:txBody>
      </p:sp>
    </p:spTree>
    <p:extLst>
      <p:ext uri="{BB962C8B-B14F-4D97-AF65-F5344CB8AC3E}">
        <p14:creationId xmlns:p14="http://schemas.microsoft.com/office/powerpoint/2010/main" val="32525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2EB076-EF1B-412D-B4CD-E54F9099B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26128"/>
              </p:ext>
            </p:extLst>
          </p:nvPr>
        </p:nvGraphicFramePr>
        <p:xfrm>
          <a:off x="625763" y="508965"/>
          <a:ext cx="10940473" cy="5840070"/>
        </p:xfrm>
        <a:graphic>
          <a:graphicData uri="http://schemas.openxmlformats.org/drawingml/2006/table">
            <a:tbl>
              <a:tblPr/>
              <a:tblGrid>
                <a:gridCol w="1837999">
                  <a:extLst>
                    <a:ext uri="{9D8B030D-6E8A-4147-A177-3AD203B41FA5}">
                      <a16:colId xmlns:a16="http://schemas.microsoft.com/office/drawing/2014/main" val="1335185022"/>
                    </a:ext>
                  </a:extLst>
                </a:gridCol>
                <a:gridCol w="1517079">
                  <a:extLst>
                    <a:ext uri="{9D8B030D-6E8A-4147-A177-3AD203B41FA5}">
                      <a16:colId xmlns:a16="http://schemas.microsoft.com/office/drawing/2014/main" val="3130789010"/>
                    </a:ext>
                  </a:extLst>
                </a:gridCol>
                <a:gridCol w="2868834">
                  <a:extLst>
                    <a:ext uri="{9D8B030D-6E8A-4147-A177-3AD203B41FA5}">
                      <a16:colId xmlns:a16="http://schemas.microsoft.com/office/drawing/2014/main" val="2889042734"/>
                    </a:ext>
                  </a:extLst>
                </a:gridCol>
                <a:gridCol w="1935249">
                  <a:extLst>
                    <a:ext uri="{9D8B030D-6E8A-4147-A177-3AD203B41FA5}">
                      <a16:colId xmlns:a16="http://schemas.microsoft.com/office/drawing/2014/main" val="1102598566"/>
                    </a:ext>
                  </a:extLst>
                </a:gridCol>
                <a:gridCol w="2781312">
                  <a:extLst>
                    <a:ext uri="{9D8B030D-6E8A-4147-A177-3AD203B41FA5}">
                      <a16:colId xmlns:a16="http://schemas.microsoft.com/office/drawing/2014/main" val="88110215"/>
                    </a:ext>
                  </a:extLst>
                </a:gridCol>
              </a:tblGrid>
              <a:tr h="2941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Service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Ratio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Recommended Size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Resolution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Documentation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51861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 dirty="0"/>
                        <a:t>Amazon KDP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1.6:1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2560px tall by 1600px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300 PPI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/>
                        </a:rPr>
                        <a:t>Create an eBook Cover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756295"/>
                  </a:ext>
                </a:extLst>
              </a:tr>
              <a:tr h="735429">
                <a:tc>
                  <a:txBody>
                    <a:bodyPr/>
                    <a:lstStyle/>
                    <a:p>
                      <a:r>
                        <a:rPr lang="en-US" sz="1800" dirty="0"/>
                        <a:t>Barnes and Noble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At least 1400px on each side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/>
                        </a:rPr>
                        <a:t>Nook Press Formatting Guidelines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613268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/>
                        <a:t>Bookbaby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1.5:1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2100px tall by 1400px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Minimum 72 DPI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4"/>
                        </a:rPr>
                        <a:t>Preparing for eBook Conversion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89754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/>
                        <a:t>Draft2Digital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1.5:1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2400px tall by 1600px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How to Publish with Draft2Digital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56573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/>
                        <a:t>iBooks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1873px tall by 1400px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iBooks Publisher User Guide</a:t>
                      </a:r>
                      <a:r>
                        <a:rPr lang="en-US" sz="1800"/>
                        <a:t> (p. 21)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75806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/>
                        <a:t>IngramSpark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1.6:1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2560px tall by 1600px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File Requirements for eBooks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81743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r>
                        <a:rPr lang="en-US" sz="1800"/>
                        <a:t>Kobo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4:3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900 DPI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Cover Image Tips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8792"/>
                  </a:ext>
                </a:extLst>
              </a:tr>
              <a:tr h="956059">
                <a:tc>
                  <a:txBody>
                    <a:bodyPr/>
                    <a:lstStyle/>
                    <a:p>
                      <a:r>
                        <a:rPr lang="en-US" sz="1800"/>
                        <a:t>Lulu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792px tall by 612px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150 DPI or less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Image dimensions for uploading an image for eBook cover</a:t>
                      </a:r>
                      <a:endParaRPr lang="en-US" sz="180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952644"/>
                  </a:ext>
                </a:extLst>
              </a:tr>
              <a:tr h="514801">
                <a:tc>
                  <a:txBody>
                    <a:bodyPr/>
                    <a:lstStyle/>
                    <a:p>
                      <a:r>
                        <a:rPr lang="en-US" sz="1800" dirty="0" err="1"/>
                        <a:t>Smashwords</a:t>
                      </a:r>
                      <a:endParaRPr lang="en-US" sz="1800" dirty="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1.5:1 or 1.6:1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2400px tall by 1600px wide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specified</a:t>
                      </a:r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10"/>
                        </a:rPr>
                        <a:t>Smashwords</a:t>
                      </a:r>
                      <a:r>
                        <a:rPr lang="en-US" sz="1800" dirty="0">
                          <a:hlinkClick r:id="rId10"/>
                        </a:rPr>
                        <a:t> Style Guide</a:t>
                      </a:r>
                      <a:endParaRPr lang="en-US" sz="1800" dirty="0"/>
                    </a:p>
                  </a:txBody>
                  <a:tcPr marL="62630" marR="62630" marT="31315" marB="31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CD63-00AE-4571-A356-D9408E6E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Use Photoshop to build your cover file.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Use the requirements and/or templates from your chosen platform to set up the document.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Design the front cover, spine, and back cover.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Save your PSD file in a safe place, so you don't lose your work when you flatten and crop for exporting.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Flatten your image and export your completed file as a PDF in CMYK color mode.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Crop the image for eBooks and marketing. Export as a high-quality JPG or PNG in RGB color mode.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Nobody builds a perfect cover on the first try. Experiment with different images, fonts, colors, textures, and effects. You might be surprised by the design that emerges in the end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8AB6C-88FB-4402-B9C9-22F4E422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Make Your Cover</a:t>
            </a:r>
          </a:p>
        </p:txBody>
      </p:sp>
    </p:spTree>
    <p:extLst>
      <p:ext uri="{BB962C8B-B14F-4D97-AF65-F5344CB8AC3E}">
        <p14:creationId xmlns:p14="http://schemas.microsoft.com/office/powerpoint/2010/main" val="36636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</a:t>
            </a:r>
            <a:r>
              <a:rPr lang="en-US" i="1" dirty="0"/>
              <a:t>must</a:t>
            </a:r>
            <a:r>
              <a:rPr lang="en-US" dirty="0"/>
              <a:t> judge books by their covers.</a:t>
            </a:r>
          </a:p>
          <a:p>
            <a:pPr lvl="1"/>
            <a:r>
              <a:rPr lang="en-US" dirty="0"/>
              <a:t>When shoppers see a book, they know little or nothing about it.</a:t>
            </a:r>
          </a:p>
          <a:p>
            <a:pPr lvl="1"/>
            <a:r>
              <a:rPr lang="en-US" dirty="0"/>
              <a:t>They make split-second decisions to learn more or not based on the cover.</a:t>
            </a:r>
          </a:p>
          <a:p>
            <a:r>
              <a:rPr lang="en-US" dirty="0"/>
              <a:t>Covers convey genre, tone, and quality of the content inside.</a:t>
            </a:r>
          </a:p>
          <a:p>
            <a:pPr lvl="1"/>
            <a:r>
              <a:rPr lang="en-US" dirty="0"/>
              <a:t>Good covers capture the interest of the intended audience.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Covers</a:t>
            </a:r>
          </a:p>
        </p:txBody>
      </p:sp>
    </p:spTree>
    <p:extLst>
      <p:ext uri="{BB962C8B-B14F-4D97-AF65-F5344CB8AC3E}">
        <p14:creationId xmlns:p14="http://schemas.microsoft.com/office/powerpoint/2010/main" val="4108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Book genres follow certain conventions that make them recognizable.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 and Tone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71" y="2556256"/>
            <a:ext cx="2540000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41" y="2556256"/>
            <a:ext cx="254000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11" y="2556256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Designs can push the envelope...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 and Tone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52" y="2556256"/>
            <a:ext cx="25400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41" y="2556256"/>
            <a:ext cx="2540000" cy="35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0" y="2556256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…as long as they accurate convey what readers can expect!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 and Tone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41" y="2552192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Avoid small and excessively stylized fonts.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26" y="2492756"/>
            <a:ext cx="2539682" cy="406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3" y="2492756"/>
            <a:ext cx="253968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Avoid noisy backgrounds and low-contrast colors.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3" y="2492756"/>
            <a:ext cx="2539682" cy="40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43" y="2492756"/>
            <a:ext cx="253968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lf-publishing">
  <a:themeElements>
    <a:clrScheme name="Self-Publishing">
      <a:dk1>
        <a:srgbClr val="2F2709"/>
      </a:dk1>
      <a:lt1>
        <a:srgbClr val="F9F6F3"/>
      </a:lt1>
      <a:dk2>
        <a:srgbClr val="333333"/>
      </a:dk2>
      <a:lt2>
        <a:srgbClr val="EBE7E6"/>
      </a:lt2>
      <a:accent1>
        <a:srgbClr val="3C320C"/>
      </a:accent1>
      <a:accent2>
        <a:srgbClr val="386656"/>
      </a:accent2>
      <a:accent3>
        <a:srgbClr val="263748"/>
      </a:accent3>
      <a:accent4>
        <a:srgbClr val="827266"/>
      </a:accent4>
      <a:accent5>
        <a:srgbClr val="AE9A7E"/>
      </a:accent5>
      <a:accent6>
        <a:srgbClr val="A8A39E"/>
      </a:accent6>
      <a:hlink>
        <a:srgbClr val="30594B"/>
      </a:hlink>
      <a:folHlink>
        <a:srgbClr val="333333"/>
      </a:folHlink>
    </a:clrScheme>
    <a:fontScheme name="Copperplate and Goudy">
      <a:majorFont>
        <a:latin typeface="Copperplate Gothic Light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1.pptx" id="{3C055589-2774-498A-AADD-A67BE5F47994}" vid="{BAE04AB9-1B39-4390-A650-3C3DE01B59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self-publishing</Template>
  <TotalTime>201</TotalTime>
  <Words>1341</Words>
  <Application>Microsoft Office PowerPoint</Application>
  <PresentationFormat>Widescreen</PresentationFormat>
  <Paragraphs>178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Copperplate Gothic Light</vt:lpstr>
      <vt:lpstr>Goudy Old Style</vt:lpstr>
      <vt:lpstr>self-publishing</vt:lpstr>
      <vt:lpstr>Self-Publishing Basics    Lesson 3 Designing Book Covers</vt:lpstr>
      <vt:lpstr>Learning Outcome &amp; Objectives</vt:lpstr>
      <vt:lpstr>The Importance of Covers</vt:lpstr>
      <vt:lpstr>Principles of Design</vt:lpstr>
      <vt:lpstr>Genre and Tone</vt:lpstr>
      <vt:lpstr>Genre and Tone</vt:lpstr>
      <vt:lpstr>Genre and Tone</vt:lpstr>
      <vt:lpstr>Readability</vt:lpstr>
      <vt:lpstr>Readability</vt:lpstr>
      <vt:lpstr>Scalability</vt:lpstr>
      <vt:lpstr>Simplicity</vt:lpstr>
      <vt:lpstr>Activity: Design Your Cover</vt:lpstr>
      <vt:lpstr>Images and Fonts</vt:lpstr>
      <vt:lpstr>Copyright Concerns</vt:lpstr>
      <vt:lpstr>Model Releases</vt:lpstr>
      <vt:lpstr>How to Find Images</vt:lpstr>
      <vt:lpstr>Reading Licenses</vt:lpstr>
      <vt:lpstr>Double-Checking Ownership</vt:lpstr>
      <vt:lpstr>Typographical Covers</vt:lpstr>
      <vt:lpstr>How to Find Fonts</vt:lpstr>
      <vt:lpstr>Activity: Gather Your Cover Elements</vt:lpstr>
      <vt:lpstr>Creating Cover Files</vt:lpstr>
      <vt:lpstr>Using Microsoft Word</vt:lpstr>
      <vt:lpstr>Using Adobe Photoshop</vt:lpstr>
      <vt:lpstr>Using Platform Tools</vt:lpstr>
      <vt:lpstr>Exporting Cover Files</vt:lpstr>
      <vt:lpstr>PowerPoint Presentation</vt:lpstr>
      <vt:lpstr>Activity: Make Your Cover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Self-Publishing Basics Lesson 1: Selecting a Self-Publishi</dc:title>
  <dc:creator>Tamara Marnell</dc:creator>
  <cp:lastModifiedBy>Tamara Marnell</cp:lastModifiedBy>
  <cp:revision>36</cp:revision>
  <dcterms:created xsi:type="dcterms:W3CDTF">2019-10-01T23:01:37Z</dcterms:created>
  <dcterms:modified xsi:type="dcterms:W3CDTF">2019-10-07T19:45:57Z</dcterms:modified>
</cp:coreProperties>
</file>