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8F6"/>
    <a:srgbClr val="CDE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94329"/>
            <a:ext cx="12192000" cy="407894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773272"/>
            <a:ext cx="12192000" cy="1084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2953"/>
            <a:ext cx="9144000" cy="21097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3718"/>
            <a:ext cx="9144000" cy="815788"/>
          </a:xfrm>
        </p:spPr>
        <p:txBody>
          <a:bodyPr/>
          <a:lstStyle>
            <a:lvl1pPr marL="0" indent="0" algn="ctr">
              <a:buNone/>
              <a:defRPr lang="en-US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72"/>
          <a:stretch/>
        </p:blipFill>
        <p:spPr>
          <a:xfrm>
            <a:off x="0" y="-9141"/>
            <a:ext cx="12192000" cy="1703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14" y="-9141"/>
            <a:ext cx="117017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61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09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5419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541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838200" y="2357718"/>
            <a:ext cx="10515600" cy="3048000"/>
          </a:xfrm>
          <a:prstGeom prst="snip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9"/>
          <p:cNvSpPr/>
          <p:nvPr/>
        </p:nvSpPr>
        <p:spPr>
          <a:xfrm>
            <a:off x="831850" y="2357718"/>
            <a:ext cx="10515600" cy="3048000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8" y="2357719"/>
            <a:ext cx="10040472" cy="3048000"/>
          </a:xfr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14" y="-9141"/>
            <a:ext cx="117017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16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5419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8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15419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419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7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7D22C-4A76-49EE-B047-7A3829B1339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4F4E-0931-49F9-A49B-B65AD285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1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7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E1VQd870Mg?t=1114" TargetMode="External"/><Relationship Id="rId2" Type="http://schemas.openxmlformats.org/officeDocument/2006/relationships/hyperlink" Target="https://youtu.be/fE1VQd870M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dp.amazon.com/en_US/help/topic/GYVL2CASGU9ACFV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alibre-ebook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mazon.com/gp/feature.html?ie=UTF8&amp;docId=100076526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isg.org/page/bisacedition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788920"/>
            <a:ext cx="10096500" cy="172286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Self-Publishing Basics</a:t>
            </a:r>
            <a:r>
              <a:rPr lang="en-US" sz="18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4000" b="1" cap="none" dirty="0">
                <a:latin typeface="Goudy Old Style" panose="02020502050305020303" pitchFamily="18" charset="0"/>
              </a:rPr>
              <a:t>Lesson 4</a:t>
            </a:r>
            <a:br>
              <a:rPr lang="en-US" sz="4000" b="1" cap="none" dirty="0">
                <a:latin typeface="Goudy Old Style" panose="02020502050305020303" pitchFamily="18" charset="0"/>
              </a:rPr>
            </a:br>
            <a:r>
              <a:rPr lang="en-US" sz="4000" cap="none" dirty="0">
                <a:latin typeface="Goudy Old Style" panose="02020502050305020303" pitchFamily="18" charset="0"/>
              </a:rPr>
              <a:t>Publishing Print Books and </a:t>
            </a:r>
            <a:r>
              <a:rPr lang="en-US" sz="4000" cap="none" dirty="0" err="1" smtClean="0">
                <a:latin typeface="Goudy Old Style" panose="02020502050305020303" pitchFamily="18" charset="0"/>
              </a:rPr>
              <a:t>Ebooks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74616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Tamara Marnell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Central Oregon Community College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Continuing Education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5883497"/>
            <a:ext cx="2714248" cy="854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76" y="6079284"/>
            <a:ext cx="838200" cy="295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90888" y="5987385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This course material by Tamara Marnell is licensed under a Creative Commons Attribution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15458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998BAD-5E9D-402F-8D31-2CCD8E238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can open any of the HTML files in a </a:t>
            </a:r>
            <a:r>
              <a:rPr lang="en-US" dirty="0" smtClean="0"/>
              <a:t>browser, </a:t>
            </a:r>
            <a:r>
              <a:rPr lang="en-US" dirty="0"/>
              <a:t>just like a website.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8B6A27-BFD0-4660-BAB3-A59448B3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Ebook 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0D9D1-66DF-427D-BD41-8483C8F74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94" y="2478024"/>
            <a:ext cx="4145082" cy="412121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270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77689-AF1C-4E1D-9447-754D9DE7F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a modern eBook is made of webpages, you can include multimedia content.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Videos</a:t>
            </a:r>
          </a:p>
          <a:p>
            <a:pPr lvl="1"/>
            <a:r>
              <a:rPr lang="en-US" dirty="0"/>
              <a:t>Audio files</a:t>
            </a:r>
          </a:p>
          <a:p>
            <a:r>
              <a:rPr lang="en-US" dirty="0"/>
              <a:t>Multimedia content can result in large file sizes.</a:t>
            </a:r>
          </a:p>
          <a:p>
            <a:pPr lvl="1"/>
            <a:r>
              <a:rPr lang="en-US" dirty="0"/>
              <a:t>Check if this will affect your list price and royalties.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3860DE-C11F-45B9-9E4F-6A6971A4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</a:t>
            </a:r>
          </a:p>
        </p:txBody>
      </p:sp>
    </p:spTree>
    <p:extLst>
      <p:ext uri="{BB962C8B-B14F-4D97-AF65-F5344CB8AC3E}">
        <p14:creationId xmlns:p14="http://schemas.microsoft.com/office/powerpoint/2010/main" val="11345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1A61-43BE-4ADB-BB4E-56234A4C1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DRM encrypts books so they can’t be shared between different people or devices.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files must be opened in a special program like the Kindle app, Adobe Digital Editions, etc.</a:t>
            </a:r>
          </a:p>
          <a:p>
            <a:pPr>
              <a:lnSpc>
                <a:spcPct val="120000"/>
              </a:lnSpc>
            </a:pPr>
            <a:r>
              <a:rPr lang="en-US" dirty="0"/>
              <a:t>Publishing services might give you the choice of applying DRM or not.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Arguments for DRM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Discourages piracy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Restricts unreasonable sharing and copy/pasting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Arguments against DRM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Readers can’t transfer books they’ve bought to multiple devices.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If the special programs go away, so do the books.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Pirates are too smart.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84E05-7303-40ED-A7BE-F73E1E0D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Rights Management (DRM)</a:t>
            </a:r>
          </a:p>
        </p:txBody>
      </p:sp>
    </p:spTree>
    <p:extLst>
      <p:ext uri="{BB962C8B-B14F-4D97-AF65-F5344CB8AC3E}">
        <p14:creationId xmlns:p14="http://schemas.microsoft.com/office/powerpoint/2010/main" val="32799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E768-55EA-411E-8A4B-0E817F0C2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Reflect on your past experiences with eBooks.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Which formats do you prefer, and why?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Have you had a frustrating experience with an eBook? What made it difficult or unpleasant to use?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Have you had a great experience with an eBook? What attractive or convenient features would you like to emulate in your own book?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4B2B2-FEB2-43E7-A1DD-AEA3F301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Your Ebook Experiences</a:t>
            </a:r>
          </a:p>
        </p:txBody>
      </p:sp>
    </p:spTree>
    <p:extLst>
      <p:ext uri="{BB962C8B-B14F-4D97-AF65-F5344CB8AC3E}">
        <p14:creationId xmlns:p14="http://schemas.microsoft.com/office/powerpoint/2010/main" val="40797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3109-360B-42F0-A636-DC074A2D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Ebook Conversion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98747-A08D-4273-9E0A-93DEAEE7E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In the early 2010s, </a:t>
            </a:r>
            <a:r>
              <a:rPr lang="en-US" dirty="0" err="1"/>
              <a:t>Smashwords</a:t>
            </a:r>
            <a:r>
              <a:rPr lang="en-US" dirty="0"/>
              <a:t> was the most popular service for generating eBooks. Now in 2019 Internet sources commonly recommend Draft2Digital and Kindle Create.</a:t>
            </a:r>
          </a:p>
          <a:p>
            <a:pPr>
              <a:lnSpc>
                <a:spcPct val="100000"/>
              </a:lnSpc>
            </a:pPr>
            <a:r>
              <a:rPr lang="en-US" dirty="0"/>
              <a:t>Draft2Digital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 finicky format requirements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Front and back matter optionally added during setup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Demonstration: </a:t>
            </a:r>
            <a:r>
              <a:rPr lang="en-US" dirty="0">
                <a:hlinkClick r:id="rId2"/>
              </a:rPr>
              <a:t>How to Convert Your Manuscript to Ebook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en-US" dirty="0"/>
              <a:t>Template options shown at </a:t>
            </a:r>
            <a:r>
              <a:rPr lang="en-US" dirty="0">
                <a:hlinkClick r:id="rId3"/>
              </a:rPr>
              <a:t>18:34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Kindle Create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Free desktop software from Amazon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Produces MOBI files only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Demonstration: </a:t>
            </a:r>
            <a:r>
              <a:rPr lang="en-US" dirty="0">
                <a:hlinkClick r:id="rId4"/>
              </a:rPr>
              <a:t>Kindle Create Tutorial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8C265-41BE-49E9-8D23-777B1B77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Docs to </a:t>
            </a:r>
            <a:r>
              <a:rPr lang="en-US" dirty="0" err="1"/>
              <a:t>Ebooks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5C184-74B1-44F4-BDC2-C1F04D976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Open-source software </a:t>
            </a:r>
            <a:r>
              <a:rPr lang="en-US" dirty="0">
                <a:hlinkClick r:id="rId2"/>
              </a:rPr>
              <a:t>Calibre</a:t>
            </a:r>
            <a:r>
              <a:rPr lang="en-US" dirty="0"/>
              <a:t> converts HTML to EPUB and MOBI files.</a:t>
            </a:r>
          </a:p>
          <a:p>
            <a:r>
              <a:rPr lang="en-US" dirty="0"/>
              <a:t>Useful if…</a:t>
            </a:r>
          </a:p>
          <a:p>
            <a:pPr lvl="1"/>
            <a:r>
              <a:rPr lang="en-US" dirty="0"/>
              <a:t>You composed your manuscript in a program other than Word</a:t>
            </a:r>
          </a:p>
          <a:p>
            <a:pPr lvl="1"/>
            <a:r>
              <a:rPr lang="en-US" dirty="0"/>
              <a:t>You have experience in web development and want to apply custom styles</a:t>
            </a:r>
          </a:p>
          <a:p>
            <a:pPr lvl="1"/>
            <a:r>
              <a:rPr lang="en-US" dirty="0"/>
              <a:t>Your manuscript contains multimedia</a:t>
            </a:r>
          </a:p>
          <a:p>
            <a:r>
              <a:rPr lang="en-US" dirty="0"/>
              <a:t>Calibre allows you to edit EPUB files after they’re created.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A1BE3-4B8D-4050-8B53-D4E9331C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Webpages to </a:t>
            </a:r>
            <a:r>
              <a:rPr lang="en-US" dirty="0" err="1"/>
              <a:t>Ebooks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10CB-282B-4502-A2E5-106A9F59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7326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Test your eBook files on different devices and apps.</a:t>
            </a:r>
          </a:p>
          <a:p>
            <a:pPr lvl="1"/>
            <a:r>
              <a:rPr lang="en-US" dirty="0" smtClean="0"/>
              <a:t>Check the appearance of text, images, and page breaks</a:t>
            </a:r>
          </a:p>
          <a:p>
            <a:pPr lvl="1"/>
            <a:r>
              <a:rPr lang="en-US" dirty="0" smtClean="0"/>
              <a:t>Review the table of contents</a:t>
            </a:r>
          </a:p>
          <a:p>
            <a:pPr lvl="1"/>
            <a:r>
              <a:rPr lang="en-US" dirty="0" smtClean="0"/>
              <a:t>Test any internal links</a:t>
            </a:r>
          </a:p>
          <a:p>
            <a:pPr lvl="1"/>
            <a:r>
              <a:rPr lang="en-US" dirty="0" smtClean="0"/>
              <a:t>Apply common customization features</a:t>
            </a:r>
          </a:p>
          <a:p>
            <a:pPr lvl="2"/>
            <a:r>
              <a:rPr lang="en-US" dirty="0" smtClean="0"/>
              <a:t>Resize the font</a:t>
            </a:r>
          </a:p>
          <a:p>
            <a:pPr lvl="2"/>
            <a:r>
              <a:rPr lang="en-US" dirty="0" smtClean="0"/>
              <a:t>Change the background color</a:t>
            </a:r>
          </a:p>
          <a:p>
            <a:pPr lvl="2"/>
            <a:r>
              <a:rPr lang="en-US" dirty="0" smtClean="0"/>
              <a:t>Adjust margins and spacing</a:t>
            </a:r>
          </a:p>
          <a:p>
            <a:r>
              <a:rPr lang="en-US" dirty="0" smtClean="0"/>
              <a:t>EPUB: use a free app like </a:t>
            </a:r>
            <a:r>
              <a:rPr lang="en-US" dirty="0" err="1" smtClean="0"/>
              <a:t>Aldiko</a:t>
            </a:r>
            <a:r>
              <a:rPr lang="en-US" dirty="0" smtClean="0"/>
              <a:t> or </a:t>
            </a:r>
            <a:r>
              <a:rPr lang="en-US" dirty="0" err="1" smtClean="0"/>
              <a:t>BlueFire</a:t>
            </a:r>
            <a:r>
              <a:rPr lang="en-US" dirty="0" smtClean="0"/>
              <a:t> Reader</a:t>
            </a:r>
          </a:p>
          <a:p>
            <a:r>
              <a:rPr lang="en-US" dirty="0" smtClean="0"/>
              <a:t>MOBI: use the </a:t>
            </a:r>
            <a:r>
              <a:rPr lang="en-US" dirty="0" smtClean="0">
                <a:hlinkClick r:id="rId2"/>
              </a:rPr>
              <a:t>Kindle Previewer </a:t>
            </a:r>
            <a:r>
              <a:rPr lang="en-US" dirty="0" smtClean="0"/>
              <a:t>on a desktop or the Kindle app for mobile devices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918A0-0B3D-44F9-BB63-99B5C544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1E3BC-FE0E-4499-BA9B-F11D2634F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26" y="1724322"/>
            <a:ext cx="2730056" cy="48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15FA4-9D4B-46BB-B412-E8D1E4767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Using the service or software of your choice, convert the clean manuscript you created in Lesson 2 into various eBook formats.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Produce PDF, EPUB, and/or MOBI files.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Test the files to see how they look on </a:t>
            </a:r>
            <a:r>
              <a:rPr lang="en-US" dirty="0" err="1"/>
              <a:t>eReaders</a:t>
            </a:r>
            <a:r>
              <a:rPr lang="en-US" dirty="0"/>
              <a:t> and apps.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Make changes as necessary, reproduce the files, and test again until you're satisfied the eBooks are ready for distribution.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88E15-6A42-4A69-B41D-B0EEDE58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Create an Ebook</a:t>
            </a:r>
          </a:p>
        </p:txBody>
      </p:sp>
    </p:spTree>
    <p:extLst>
      <p:ext uri="{BB962C8B-B14F-4D97-AF65-F5344CB8AC3E}">
        <p14:creationId xmlns:p14="http://schemas.microsoft.com/office/powerpoint/2010/main" val="18628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70141-9480-47EB-870F-39FBF010E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Ebook files can be sold immediately.</a:t>
            </a:r>
          </a:p>
          <a:p>
            <a:r>
              <a:rPr lang="en-US" dirty="0" smtClean="0"/>
              <a:t>Print </a:t>
            </a:r>
            <a:r>
              <a:rPr lang="en-US" dirty="0"/>
              <a:t>books require patience. You’ll need to…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Upload your cover and interior files.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Preview the book digitally.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Order a proof copy.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Wait two </a:t>
            </a:r>
            <a:r>
              <a:rPr lang="en-US" dirty="0"/>
              <a:t>to three </a:t>
            </a:r>
            <a:r>
              <a:rPr lang="en-US" dirty="0" smtClean="0"/>
              <a:t>weeks for the proof to arrive.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Adjust your cover and/or interior as necessary. Repeat from step one.</a:t>
            </a:r>
          </a:p>
          <a:p>
            <a:r>
              <a:rPr lang="en-US" dirty="0"/>
              <a:t>Printed books rarely turn out perfectly on the first try.</a:t>
            </a:r>
          </a:p>
          <a:p>
            <a:pPr lvl="1"/>
            <a:r>
              <a:rPr lang="en-US" dirty="0"/>
              <a:t>Budget for multiple proofs</a:t>
            </a:r>
          </a:p>
          <a:p>
            <a:pPr lvl="1"/>
            <a:r>
              <a:rPr lang="en-US" dirty="0"/>
              <a:t>Set your launch date a couple of months in the future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A5F14-A9D7-43B2-9A47-6881529C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Ebook and POD Setup</a:t>
            </a:r>
          </a:p>
        </p:txBody>
      </p:sp>
    </p:spTree>
    <p:extLst>
      <p:ext uri="{BB962C8B-B14F-4D97-AF65-F5344CB8AC3E}">
        <p14:creationId xmlns:p14="http://schemas.microsoft.com/office/powerpoint/2010/main" val="26610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Create and distribute print books and eBooks.</a:t>
            </a:r>
            <a:endParaRPr lang="en-US" dirty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Write bibliographic metadata for print books and eBooks.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Use a publishing service to produce and distribute finished print books and eBooks.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26022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555C1-F85E-41DE-B352-AF1CDADAD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In </a:t>
            </a:r>
            <a:r>
              <a:rPr lang="en-US" sz="2400" dirty="0"/>
              <a:t>the service of your choice, set up your paperback, hardcover, and/or eBook. Use the metadata you wrote down earlier to fill out the product details, and upload the relevant content and cover files.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Congratulations—you made a book! </a:t>
            </a: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CB723-8CA3-468A-A34F-91929558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Activity: Set Up Your Book Editions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54632-87AC-4699-B1DF-F3F3D7560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96" y="3665965"/>
            <a:ext cx="3947607" cy="29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C45C2-93D4-4357-BCDC-030C3519F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 publishing, metadata is information that describes a book.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Examples: title, author, summary, publication date, language(s) used, subject headings, identifiers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Traditional publishers submit applications to the Library of Congress (LOC) to catalog titles. Self-publishers can optionally apply for the Preassigned Control Number (PCN) program.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For self-publishers, metadata is important for…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Discoverability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Differentiation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Fill out as much as you can, but don’t worry about “strategy.”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Accuracy is most important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C880A-3CF6-4E8E-8302-777351D8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4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23502-3202-43F9-B656-DCECCA861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In a text document, write down the basic metadata for your book.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Use plain text with no special characters or </a:t>
            </a:r>
            <a:r>
              <a:rPr lang="en-US" dirty="0" smtClean="0"/>
              <a:t>formatting.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You’ll copy the metadata into electronic forms in many different places.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Save the file in a reliable place.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583E6-4BC4-41CC-837C-EBA5BB50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Write Your Metadata</a:t>
            </a:r>
          </a:p>
        </p:txBody>
      </p:sp>
    </p:spTree>
    <p:extLst>
      <p:ext uri="{BB962C8B-B14F-4D97-AF65-F5344CB8AC3E}">
        <p14:creationId xmlns:p14="http://schemas.microsoft.com/office/powerpoint/2010/main" val="35427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4307B9-3EF9-404B-916D-57F6650B2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36267"/>
              </p:ext>
            </p:extLst>
          </p:nvPr>
        </p:nvGraphicFramePr>
        <p:xfrm>
          <a:off x="542636" y="162020"/>
          <a:ext cx="11106727" cy="6533960"/>
        </p:xfrm>
        <a:graphic>
          <a:graphicData uri="http://schemas.openxmlformats.org/drawingml/2006/table">
            <a:tbl>
              <a:tblPr/>
              <a:tblGrid>
                <a:gridCol w="2009163">
                  <a:extLst>
                    <a:ext uri="{9D8B030D-6E8A-4147-A177-3AD203B41FA5}">
                      <a16:colId xmlns:a16="http://schemas.microsoft.com/office/drawing/2014/main" val="1083934091"/>
                    </a:ext>
                  </a:extLst>
                </a:gridCol>
                <a:gridCol w="9097564">
                  <a:extLst>
                    <a:ext uri="{9D8B030D-6E8A-4147-A177-3AD203B41FA5}">
                      <a16:colId xmlns:a16="http://schemas.microsoft.com/office/drawing/2014/main" val="3182326157"/>
                    </a:ext>
                  </a:extLst>
                </a:gridCol>
              </a:tblGrid>
              <a:tr h="2247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Field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Example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25424"/>
                  </a:ext>
                </a:extLst>
              </a:tr>
              <a:tr h="2247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 Great American Novel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49272"/>
                  </a:ext>
                </a:extLst>
              </a:tr>
              <a:tr h="2247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Sort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Great American Novel, The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855403"/>
                  </a:ext>
                </a:extLst>
              </a:tr>
              <a:tr h="2247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Author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Jane Doe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543369"/>
                  </a:ext>
                </a:extLst>
              </a:tr>
              <a:tr h="2247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Author Sort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Doe, Jane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796399"/>
                  </a:ext>
                </a:extLst>
              </a:tr>
              <a:tr h="2247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Series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(Blank)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537221"/>
                  </a:ext>
                </a:extLst>
              </a:tr>
              <a:tr h="2247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(Blank)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015951"/>
                  </a:ext>
                </a:extLst>
              </a:tr>
              <a:tr h="2247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Edition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First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86050"/>
                  </a:ext>
                </a:extLst>
              </a:tr>
              <a:tr h="2247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Publication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October 31,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884491"/>
                  </a:ext>
                </a:extLst>
              </a:tr>
              <a:tr h="56187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Identifiers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e-ISBN: 9780312345678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 ISBN: 9780323456789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ASIN: B12RDY3V45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95599"/>
                  </a:ext>
                </a:extLst>
              </a:tr>
              <a:tr h="22475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Print 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300 pages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426388"/>
                  </a:ext>
                </a:extLst>
              </a:tr>
              <a:tr h="39331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BISAC Subject Headings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FIC014000 FICTION / Historical / General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FIC066000 FICTION / Small Town &amp; Rural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837699"/>
                  </a:ext>
                </a:extLst>
              </a:tr>
              <a:tr h="1207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It's 1903, and schoolteacher Grace Jones is looking for adventure. She finds it in the sunny frontier settlement of Farewell Bend. When an ambitious young banker, a handsome doctor, and a brash newspaper man come to town with big ideas, Grace gets more than a fun caper in the Wild West--she witnesses history in the making.</a:t>
                      </a:r>
                    </a:p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 this fictionalized account of the founding of modern-day Bend, the stars of Central Oregon history come to life.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889504"/>
                  </a:ext>
                </a:extLst>
              </a:tr>
              <a:tr h="39331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Keywords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Bend, Central Oregon, Deschutes County, pioneers, Pacific Northwest history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26607"/>
                  </a:ext>
                </a:extLst>
              </a:tr>
              <a:tr h="73044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Author Bio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Jane Doe grew up in Central Oregon and has a passion for preserving the region's rich history through storytelling. She lives in Sisters with her partner and their two Scottish terriers.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362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27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9016-BCD7-47AE-82EB-24E765B2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Ebooks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6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3FA1C8-9E54-4465-93C7-AEBE7CAE4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37116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PDFs are convenient for distribution.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Great for Open Educational Resources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Send to reviewers, link in giveaways, etc.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Pros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PDFs always look like they did in your design program.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Adobe Reader can display pages side-by-side to simulate the book in print.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Cons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PDFs look good only on large screens.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The files are difficult to use on mobile devices.</a:t>
            </a: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41D4B3-B689-49E2-A556-FDB2C226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Fixed Format: PDF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0A38C-FEA5-4A88-81FD-A5AD4A55C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16" y="1752323"/>
            <a:ext cx="2724120" cy="483985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72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3FA1C8-9E54-4465-93C7-AEBE7CAE4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37115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EPUB and MOBI formats are what people most commonly think of as eBooks.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EPUBs are the open file format accepted by most services.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MOBI is Amazon’s proprietary format for Kindle.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Pros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Easy to read on mobile devices because the content adjusts to the screen.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Built-in features like bookmarks and linked Table of Contents in the menu.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Cons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Users must own </a:t>
            </a:r>
            <a:r>
              <a:rPr lang="en-US" sz="1600" dirty="0" err="1" smtClean="0"/>
              <a:t>eReaders</a:t>
            </a:r>
            <a:r>
              <a:rPr lang="en-US" sz="1600" dirty="0" smtClean="0"/>
              <a:t> or special apps.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Designs must be simple to display nicely.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Colorful sidebars, columns of text, and floating images will look “squished.”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41D4B3-B689-49E2-A556-FDB2C226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Reflowable Formats: EPUB and MOBI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0A38C-FEA5-4A88-81FD-A5AD4A55C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15" y="1761468"/>
            <a:ext cx="2724120" cy="483985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2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998BAD-5E9D-402F-8D31-2CCD8E238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EPUBs are ZIP files full of webpages.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8B6A27-BFD0-4660-BAB3-A59448B3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Ebook 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730BE0-72E5-4226-BB32-A6282B872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98" y="2414016"/>
            <a:ext cx="4547805" cy="422179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68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f-publishing">
  <a:themeElements>
    <a:clrScheme name="Self-Publishing">
      <a:dk1>
        <a:srgbClr val="2F2709"/>
      </a:dk1>
      <a:lt1>
        <a:srgbClr val="F9F6F3"/>
      </a:lt1>
      <a:dk2>
        <a:srgbClr val="333333"/>
      </a:dk2>
      <a:lt2>
        <a:srgbClr val="EBE7E6"/>
      </a:lt2>
      <a:accent1>
        <a:srgbClr val="3C320C"/>
      </a:accent1>
      <a:accent2>
        <a:srgbClr val="386656"/>
      </a:accent2>
      <a:accent3>
        <a:srgbClr val="263748"/>
      </a:accent3>
      <a:accent4>
        <a:srgbClr val="827266"/>
      </a:accent4>
      <a:accent5>
        <a:srgbClr val="AE9A7E"/>
      </a:accent5>
      <a:accent6>
        <a:srgbClr val="A8A39E"/>
      </a:accent6>
      <a:hlink>
        <a:srgbClr val="30594B"/>
      </a:hlink>
      <a:folHlink>
        <a:srgbClr val="333333"/>
      </a:folHlink>
    </a:clrScheme>
    <a:fontScheme name="Copperplate and Goudy">
      <a:majorFont>
        <a:latin typeface="Copperplate Gothic Light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1.pptx" id="{3C055589-2774-498A-AADD-A67BE5F47994}" vid="{BAE04AB9-1B39-4390-A650-3C3DE01B59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self-publishing</Template>
  <TotalTime>250</TotalTime>
  <Words>1222</Words>
  <Application>Microsoft Office PowerPoint</Application>
  <PresentationFormat>Widescreen</PresentationFormat>
  <Paragraphs>155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Copperplate Gothic Light</vt:lpstr>
      <vt:lpstr>Courier New</vt:lpstr>
      <vt:lpstr>Goudy Old Style</vt:lpstr>
      <vt:lpstr>self-publishing</vt:lpstr>
      <vt:lpstr>Self-Publishing Basics    Lesson 4 Publishing Print Books and Ebooks</vt:lpstr>
      <vt:lpstr>Learning Outcome &amp; Objectives</vt:lpstr>
      <vt:lpstr>About Metadata</vt:lpstr>
      <vt:lpstr>Activity: Write Your Metadata</vt:lpstr>
      <vt:lpstr>PowerPoint Presentation</vt:lpstr>
      <vt:lpstr>About Ebooks</vt:lpstr>
      <vt:lpstr>Fixed Format: PDF</vt:lpstr>
      <vt:lpstr>Reflowable Formats: EPUB and MOBI</vt:lpstr>
      <vt:lpstr>Ebook Structure</vt:lpstr>
      <vt:lpstr>Ebook Structure</vt:lpstr>
      <vt:lpstr>Multimedia</vt:lpstr>
      <vt:lpstr>Digital Rights Management (DRM)</vt:lpstr>
      <vt:lpstr>Activity: Your Ebook Experiences</vt:lpstr>
      <vt:lpstr>Ebook Conversion</vt:lpstr>
      <vt:lpstr>Word Docs to Ebooks</vt:lpstr>
      <vt:lpstr>Webpages to Ebooks</vt:lpstr>
      <vt:lpstr>Testing</vt:lpstr>
      <vt:lpstr>Activity: Create an Ebook</vt:lpstr>
      <vt:lpstr>Ebook and POD Setup</vt:lpstr>
      <vt:lpstr>Activity: Set Up Your Book Editions</vt:lpstr>
    </vt:vector>
  </TitlesOfParts>
  <Company>College 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Self-Publishing Basics Lesson 1: Selecting a Self-Publishi</dc:title>
  <dc:creator>Tamara Marnell</dc:creator>
  <cp:lastModifiedBy>Tamara Marnell</cp:lastModifiedBy>
  <cp:revision>57</cp:revision>
  <dcterms:created xsi:type="dcterms:W3CDTF">2019-10-01T23:01:37Z</dcterms:created>
  <dcterms:modified xsi:type="dcterms:W3CDTF">2019-10-07T19:47:04Z</dcterms:modified>
</cp:coreProperties>
</file>